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31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2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6" r:id="rId57"/>
    <p:sldId id="312" r:id="rId58"/>
    <p:sldId id="313" r:id="rId59"/>
    <p:sldId id="318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572216B-6879-401C-B085-82539F9EB4C4}">
          <p14:sldIdLst>
            <p14:sldId id="256"/>
            <p14:sldId id="257"/>
            <p14:sldId id="258"/>
          </p14:sldIdLst>
        </p14:section>
        <p14:section name="Unit Testing" id="{E8D15922-DF5C-46B9-8B55-B6F825AFC1D7}">
          <p14:sldIdLst>
            <p14:sldId id="31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2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Conclusion" id="{1B2A3F1E-1C8E-498A-9AA0-2A1E1D301F1B}">
          <p14:sldIdLst>
            <p14:sldId id="310"/>
            <p14:sldId id="316"/>
            <p14:sldId id="312"/>
            <p14:sldId id="313"/>
            <p14:sldId id="318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648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21.5.2021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998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000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0576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398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4887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02149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383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669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42561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1967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255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16663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898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2184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133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5073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7918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578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85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09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669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2030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933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44.png"/><Relationship Id="rId26" Type="http://schemas.openxmlformats.org/officeDocument/2006/relationships/image" Target="../media/image4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4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52.gif"/><Relationship Id="rId4" Type="http://schemas.openxmlformats.org/officeDocument/2006/relationships/image" Target="../media/image49.jpeg"/><Relationship Id="rId9" Type="http://schemas.openxmlformats.org/officeDocument/2006/relationships/hyperlink" Target="https://www.lukanet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671147" y="2843147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4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Testing can </a:t>
            </a:r>
            <a:r>
              <a:rPr lang="en-US" sz="34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Appropriate testing </a:t>
            </a:r>
            <a:r>
              <a:rPr lang="en-US" sz="3400" b="1" dirty="0">
                <a:solidFill>
                  <a:schemeClr val="bg1"/>
                </a:solidFill>
              </a:rPr>
              <a:t>reduces</a:t>
            </a:r>
            <a:r>
              <a:rPr lang="en-US" sz="34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50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Finding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fixing</a:t>
            </a:r>
            <a:r>
              <a:rPr lang="en-US" sz="3400" dirty="0"/>
              <a:t> defects itself does not help in these cases:</a:t>
            </a:r>
          </a:p>
          <a:p>
            <a:pPr lvl="2"/>
            <a:r>
              <a:rPr lang="en-US" sz="3200" dirty="0"/>
              <a:t>The system built is unusable</a:t>
            </a:r>
          </a:p>
          <a:p>
            <a:pPr lvl="2"/>
            <a:r>
              <a:rPr lang="en-US" sz="32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7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Used to Test Software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What is Unit Testing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220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5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4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</p:spTree>
    <p:extLst>
      <p:ext uri="{BB962C8B-B14F-4D97-AF65-F5344CB8AC3E}">
        <p14:creationId xmlns:p14="http://schemas.microsoft.com/office/powerpoint/2010/main" val="22847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D284B-F9CF-42DA-98BC-E736C563E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Setup and First Test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 err="1"/>
              <a:t>NUnit</a:t>
            </a:r>
            <a:r>
              <a:rPr lang="en-GB" dirty="0"/>
              <a:t> 3.0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b="1" dirty="0">
                <a:solidFill>
                  <a:schemeClr val="bg1"/>
                </a:solidFill>
              </a:rPr>
              <a:t>parameterized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Readable </a:t>
            </a:r>
            <a:r>
              <a:rPr lang="en-GB" dirty="0"/>
              <a:t>Assert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b="1" dirty="0">
                <a:solidFill>
                  <a:schemeClr val="bg1"/>
                </a:solidFill>
              </a:rPr>
              <a:t>frequent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updates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MS-Test has only one </a:t>
            </a:r>
            <a:br>
              <a:rPr lang="en-US" dirty="0"/>
            </a:br>
            <a:r>
              <a:rPr lang="en-US" dirty="0"/>
              <a:t>per VS version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b="1" dirty="0">
                <a:solidFill>
                  <a:schemeClr val="bg1"/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4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What is Unit Testing?</a:t>
            </a:r>
          </a:p>
          <a:p>
            <a:r>
              <a:rPr lang="en-GB"/>
              <a:t>Unit Testing Basics</a:t>
            </a:r>
          </a:p>
          <a:p>
            <a:pPr lvl="1"/>
            <a:r>
              <a:rPr lang="en-GB"/>
              <a:t>3A Pattern</a:t>
            </a:r>
          </a:p>
          <a:p>
            <a:pPr lvl="1"/>
            <a:r>
              <a:rPr lang="en-GB"/>
              <a:t>Good Practices</a:t>
            </a:r>
          </a:p>
          <a:p>
            <a:r>
              <a:rPr lang="en-GB"/>
              <a:t>Unit Testing Frameworks – NUnit</a:t>
            </a:r>
          </a:p>
          <a:p>
            <a:r>
              <a:rPr lang="en-GB"/>
              <a:t>Mocking and Mock Objects</a:t>
            </a:r>
          </a:p>
          <a:p>
            <a:endParaRPr lang="en-US" noProof="1"/>
          </a:p>
          <a:p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console application project</a:t>
            </a:r>
          </a:p>
          <a:p>
            <a:r>
              <a:rPr lang="en-US" dirty="0"/>
              <a:t>Add BankAccount class</a:t>
            </a:r>
          </a:p>
          <a:p>
            <a:r>
              <a:rPr lang="en-US" dirty="0"/>
              <a:t>Create NUnit Project</a:t>
            </a:r>
          </a:p>
          <a:p>
            <a:r>
              <a:rPr lang="en-US" dirty="0"/>
              <a:t>Test the </a:t>
            </a:r>
            <a:r>
              <a:rPr lang="en-US" dirty="0" err="1"/>
              <a:t>BankAccount</a:t>
            </a:r>
            <a:r>
              <a:rPr lang="en-US" dirty="0"/>
              <a:t> 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1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console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02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58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18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710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8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84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1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8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dirty="0"/>
              <a:t>Dummy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health</a:t>
            </a:r>
            <a:r>
              <a:rPr lang="en-US" dirty="0"/>
              <a:t> if attacked</a:t>
            </a:r>
          </a:p>
          <a:p>
            <a:pPr lvl="1"/>
            <a:r>
              <a:rPr lang="en-US" dirty="0"/>
              <a:t>Dead Dummy </a:t>
            </a:r>
            <a:r>
              <a:rPr lang="en-US" b="1" dirty="0">
                <a:solidFill>
                  <a:schemeClr val="bg1"/>
                </a:solidFill>
              </a:rPr>
              <a:t>throws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/>
              <a:t> if attacked</a:t>
            </a:r>
          </a:p>
          <a:p>
            <a:pPr lvl="1"/>
            <a:r>
              <a:rPr lang="en-US" sz="3000" dirty="0"/>
              <a:t>Dead Dummy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1"/>
            <a:r>
              <a:rPr lang="en-US" dirty="0"/>
              <a:t>Alive Dummy </a:t>
            </a:r>
            <a:r>
              <a:rPr lang="en-US" b="1" dirty="0">
                <a:solidFill>
                  <a:schemeClr val="bg1"/>
                </a:solidFill>
              </a:rPr>
              <a:t>can't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give</a:t>
            </a:r>
            <a:r>
              <a:rPr lang="en-US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64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28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7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to Write Good Tests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Unit Testing Best Practices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92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Asserts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8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3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22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8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11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7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76000" y="2034000"/>
            <a:ext cx="6825339" cy="35121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75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16000" y="1273085"/>
            <a:ext cx="9516529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5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Seven Testing Principles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72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Isolating </a:t>
            </a:r>
            <a:r>
              <a:rPr lang="en-GB" dirty="0" err="1"/>
              <a:t>Behaviors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3" y="1378547"/>
            <a:ext cx="3220916" cy="25445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Dependencies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11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42335" y="2426873"/>
            <a:ext cx="9384236" cy="38999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444080" y="3528855"/>
            <a:ext cx="2590800" cy="842377"/>
          </a:xfrm>
          <a:prstGeom prst="wedgeRoundRectCallout">
            <a:avLst>
              <a:gd name="adj1" fmla="val -56923"/>
              <a:gd name="adj2" fmla="val 419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400" b="1" dirty="0">
                <a:solidFill>
                  <a:srgbClr val="FFFFFF"/>
                </a:solidFill>
              </a:rPr>
              <a:t> on </a:t>
            </a:r>
            <a:r>
              <a:rPr lang="en-US" sz="2400" b="1" noProof="1">
                <a:solidFill>
                  <a:srgbClr val="FFFFFF"/>
                </a:solidFill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139244" y="2082811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Concrete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7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bg1"/>
                </a:solidFill>
              </a:rPr>
              <a:t>decouple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295400" y="3200400"/>
            <a:ext cx="3962400" cy="1550102"/>
          </a:xfrm>
          <a:prstGeom prst="roundRect">
            <a:avLst>
              <a:gd name="adj" fmla="val 6965"/>
            </a:avLst>
          </a:prstGeom>
          <a:solidFill>
            <a:schemeClr val="tx1">
              <a:lumMod val="40000"/>
              <a:lumOff val="60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Bank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852899" y="3912778"/>
            <a:ext cx="3053874" cy="575826"/>
          </a:xfrm>
          <a:prstGeom prst="roundRect">
            <a:avLst>
              <a:gd name="adj" fmla="val 6965"/>
            </a:avLst>
          </a:prstGeom>
          <a:solidFill>
            <a:schemeClr val="accent6">
              <a:lumMod val="75000"/>
              <a:alpha val="25098"/>
            </a:schemeClr>
          </a:solidFill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800" b="1" noProof="1">
                <a:solidFill>
                  <a:schemeClr val="tx1"/>
                </a:solidFill>
                <a:latin typeface="Consolas" panose="020B0609020204030204" pitchFamily="49" charset="0"/>
              </a:rPr>
              <a:t>AccountManager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5859878" y="3917007"/>
            <a:ext cx="633909" cy="37978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9871168" y="218359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Interface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2025443" y="2503210"/>
            <a:ext cx="2708787" cy="593954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Bank inherits bugs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708B34-26A3-48BD-ADA1-D4C30AF4E1F0}"/>
              </a:ext>
            </a:extLst>
          </p:cNvPr>
          <p:cNvGrpSpPr/>
          <p:nvPr/>
        </p:nvGrpSpPr>
        <p:grpSpPr>
          <a:xfrm>
            <a:off x="6934202" y="2831580"/>
            <a:ext cx="4509114" cy="2550637"/>
            <a:chOff x="6546545" y="2814777"/>
            <a:chExt cx="4509114" cy="255063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6934202" y="4750502"/>
              <a:ext cx="3733800" cy="614912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6546545" y="2814777"/>
              <a:ext cx="4509114" cy="1069971"/>
            </a:xfrm>
            <a:prstGeom prst="roundRect">
              <a:avLst>
                <a:gd name="adj" fmla="val 6965"/>
              </a:avLst>
            </a:prstGeom>
            <a:solidFill>
              <a:schemeClr val="tx1">
                <a:lumMod val="40000"/>
                <a:lumOff val="60000"/>
                <a:alpha val="25098"/>
              </a:schemeClr>
            </a:solidFill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AccountManager</a:t>
              </a:r>
            </a:p>
            <a:p>
              <a:pPr algn="ctr"/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+Account </a:t>
              </a:r>
              <a:r>
                <a:rPr lang="en-GB" sz="2800" b="1" noProof="1">
                  <a:solidFill>
                    <a:schemeClr val="tx1"/>
                  </a:solidFill>
                  <a:latin typeface="Consolas" panose="020B0609020204030204" pitchFamily="49" charset="0"/>
                </a:rPr>
                <a:t>GetAccount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9778" y="4020499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7F54C32C-0BBE-4B23-A266-860A3707735D}"/>
                </a:ext>
              </a:extLst>
            </p:cNvPr>
            <p:cNvSpPr/>
            <p:nvPr/>
          </p:nvSpPr>
          <p:spPr bwMode="auto">
            <a:xfrm>
              <a:off x="8632427" y="4019573"/>
              <a:ext cx="337351" cy="523220"/>
            </a:xfrm>
            <a:prstGeom prst="up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848" y="1806592"/>
            <a:ext cx="7967168" cy="46100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IAccountManager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527874" y="5697219"/>
            <a:ext cx="2564110" cy="707983"/>
          </a:xfrm>
          <a:prstGeom prst="wedgeRoundRectCallout">
            <a:avLst>
              <a:gd name="adj1" fmla="val -54166"/>
              <a:gd name="adj2" fmla="val -511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Injecting dependencies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796432" y="3213257"/>
            <a:ext cx="3065755" cy="747251"/>
          </a:xfrm>
          <a:prstGeom prst="wedgeRoundRectCallout">
            <a:avLst>
              <a:gd name="adj1" fmla="val -56039"/>
              <a:gd name="adj2" fmla="val 421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Independent from Implementation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26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r>
              <a:rPr lang="en-US" dirty="0"/>
              <a:t>You need to: </a:t>
            </a:r>
          </a:p>
          <a:p>
            <a:pPr lvl="1"/>
            <a:r>
              <a:rPr lang="en-US" dirty="0"/>
              <a:t>Make </a:t>
            </a:r>
            <a:r>
              <a:rPr lang="en-US" b="1" dirty="0">
                <a:solidFill>
                  <a:schemeClr val="bg1"/>
                </a:solidFill>
              </a:rPr>
              <a:t>Hero</a:t>
            </a:r>
            <a:r>
              <a:rPr lang="en-US" dirty="0"/>
              <a:t> class </a:t>
            </a:r>
            <a:r>
              <a:rPr lang="en-US" b="1" dirty="0">
                <a:solidFill>
                  <a:schemeClr val="bg1"/>
                </a:solidFill>
              </a:rPr>
              <a:t>testable</a:t>
            </a:r>
            <a:r>
              <a:rPr lang="en-US" dirty="0"/>
              <a:t> (use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Injection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Introduce </a:t>
            </a:r>
            <a:r>
              <a:rPr lang="en-US" b="1" dirty="0">
                <a:solidFill>
                  <a:schemeClr val="bg1"/>
                </a:solidFill>
              </a:rPr>
              <a:t>Interfaces</a:t>
            </a:r>
            <a:r>
              <a:rPr lang="en-US" dirty="0"/>
              <a:t> for Axe and Dummy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IWeapon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Interface </a:t>
            </a:r>
            <a:r>
              <a:rPr lang="en-US" noProof="1"/>
              <a:t>ITarget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test using a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Weapon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fake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788060" y="3755374"/>
            <a:ext cx="6367940" cy="290012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61829" y="1232310"/>
            <a:ext cx="6367940" cy="24314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8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219200" y="4480415"/>
            <a:ext cx="9753600" cy="16935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class Axe :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19200" y="1700444"/>
            <a:ext cx="9753600" cy="24313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15FCD29-EA80-4162-9579-9763DE9C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000" y="2317043"/>
            <a:ext cx="2819994" cy="1198152"/>
          </a:xfrm>
          <a:prstGeom prst="wedgeRoundRectCallout">
            <a:avLst>
              <a:gd name="adj1" fmla="val -56315"/>
              <a:gd name="adj2" fmla="val -456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Dependency Injection through the constructor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8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1000" y="2214000"/>
            <a:ext cx="10093654" cy="3269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class FakeTarget :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void TakeAttack(int attackPoints) { …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int GiveExperience()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20;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public bool IsDead() {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true;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Implement FakeWeapon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0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64" y="1674000"/>
            <a:ext cx="11126066" cy="44271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private const string HeroName = "Pesho";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FakeTarget();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 = new FakeWeapon();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hero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.attack(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);  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  <a:endParaRPr lang="en-US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88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45258" y="1929864"/>
            <a:ext cx="10840496" cy="46451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TestRequiresFakeImplementationOfBigInterface()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Database db = new BankDatabase()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Too many methods…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466000" y="36990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Not suitable for big interfaces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83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14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bg1"/>
                </a:solidFill>
              </a:rPr>
              <a:t>simulate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/>
              <a:t>The object supplies non-deterministic results  - </a:t>
            </a:r>
            <a:r>
              <a:rPr lang="en-US" b="1" dirty="0">
                <a:solidFill>
                  <a:schemeClr val="bg1"/>
                </a:solidFill>
              </a:rPr>
              <a:t>Time</a:t>
            </a:r>
          </a:p>
          <a:p>
            <a:pPr lvl="1"/>
            <a:r>
              <a:rPr lang="en-US" dirty="0"/>
              <a:t>It has states that are difficult to create or reproduce - </a:t>
            </a:r>
            <a:r>
              <a:rPr lang="en-US" b="1" dirty="0">
                <a:solidFill>
                  <a:schemeClr val="bg1"/>
                </a:solidFill>
              </a:rPr>
              <a:t>Network</a:t>
            </a:r>
          </a:p>
          <a:p>
            <a:pPr lvl="1"/>
            <a:r>
              <a:rPr lang="en-US" dirty="0"/>
              <a:t>It is slow -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</a:p>
          <a:p>
            <a:pPr lvl="1"/>
            <a:r>
              <a:rPr lang="en-US" dirty="0"/>
              <a:t>It does not yet exist or may change behavior</a:t>
            </a:r>
          </a:p>
          <a:p>
            <a:pPr lvl="1"/>
            <a:r>
              <a:rPr lang="en-US" dirty="0"/>
              <a:t>It would have to include information and methods exclusively </a:t>
            </a:r>
            <a:br>
              <a:rPr lang="en-US" dirty="0"/>
            </a:br>
            <a:r>
              <a:rPr lang="en-US" dirty="0"/>
              <a:t>for testing purposes (and not for its actual task)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03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027" y="1196125"/>
            <a:ext cx="11818096" cy="5201066"/>
          </a:xfrm>
        </p:spPr>
        <p:txBody>
          <a:bodyPr/>
          <a:lstStyle/>
          <a:p>
            <a:r>
              <a:rPr lang="en-US" noProof="1"/>
              <a:t>Moq</a:t>
            </a:r>
            <a:r>
              <a:rPr lang="en-US" dirty="0"/>
              <a:t> provides us with an easy way of </a:t>
            </a:r>
            <a:r>
              <a:rPr lang="en-US" b="1" dirty="0">
                <a:solidFill>
                  <a:schemeClr val="bg1"/>
                </a:solidFill>
              </a:rPr>
              <a:t>creating mock objects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Strongly typed </a:t>
            </a:r>
          </a:p>
          <a:p>
            <a:pPr lvl="1"/>
            <a:r>
              <a:rPr lang="en-US" dirty="0"/>
              <a:t>Minimalistic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 Library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97887" y="4104000"/>
            <a:ext cx="9836375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Mock&lt;IContainer&gt;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mockContainer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Mock&lt;IContainer&gt;()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Mock&lt;ICustomerView&gt; 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mockView =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Mock&lt;ICustomerView&gt;()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37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 Example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36000" y="2169000"/>
            <a:ext cx="9540000" cy="35380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p.TakeAttack(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IsAny&lt;int&gt;()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Callback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hero.Weapon.DurabilityPoints -=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  <a:endParaRPr lang="bg-BG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3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Moq</a:t>
            </a:r>
            <a:r>
              <a:rPr lang="en-US" dirty="0"/>
              <a:t> in the project </a:t>
            </a:r>
          </a:p>
          <a:p>
            <a:r>
              <a:rPr lang="en-US" dirty="0"/>
              <a:t>Mock fakes from previous problem</a:t>
            </a:r>
          </a:p>
          <a:p>
            <a:r>
              <a:rPr lang="en-US" dirty="0"/>
              <a:t>Test if hero </a:t>
            </a:r>
            <a:r>
              <a:rPr lang="en-US" b="1" dirty="0">
                <a:solidFill>
                  <a:schemeClr val="bg1"/>
                </a:solidFill>
              </a:rPr>
              <a:t>gains XP</a:t>
            </a:r>
            <a:r>
              <a:rPr lang="en-US" dirty="0"/>
              <a:t> when </a:t>
            </a:r>
            <a:r>
              <a:rPr lang="en-US" b="1" dirty="0">
                <a:solidFill>
                  <a:schemeClr val="bg1"/>
                </a:solidFill>
              </a:rPr>
              <a:t>target dies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2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463" y="1379576"/>
            <a:ext cx="10840496" cy="50194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HeroGainsExperienceAfterAttackIfTargetDies() 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p.Health).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p.GiveExperience()).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(20);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(p =&gt; p.IsDead()).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(true);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 hero = new Hero("Pesho", fakeWeapon.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hero.Attack(fakeTarget.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Assert.That(hero.Experience, Is.EqualTo(20));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67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situation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2"/>
                </a:solidFill>
              </a:rPr>
              <a:t>Dependency Injection: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dirty="0">
                <a:solidFill>
                  <a:schemeClr val="bg2"/>
                </a:solidFill>
              </a:rPr>
              <a:t>Makes your classes </a:t>
            </a: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GB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Looses coupling </a:t>
            </a:r>
            <a:r>
              <a:rPr lang="en-GB" sz="3400" dirty="0">
                <a:solidFill>
                  <a:schemeClr val="bg2"/>
                </a:solidFill>
              </a:rPr>
              <a:t>and improves design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Mock objects to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isolate tested behaviour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29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1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5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56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3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Same tests repeated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and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over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again</a:t>
            </a:r>
            <a:r>
              <a:rPr lang="en-US" sz="3400" dirty="0"/>
              <a:t> tend to </a:t>
            </a:r>
            <a:r>
              <a:rPr lang="en-US" sz="3400" b="1" dirty="0">
                <a:solidFill>
                  <a:schemeClr val="bg1"/>
                </a:solidFill>
              </a:rPr>
              <a:t>lose their </a:t>
            </a:r>
            <a:br>
              <a:rPr lang="en-US" sz="3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4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Previously </a:t>
            </a:r>
            <a:r>
              <a:rPr lang="en-US" sz="3400" b="1" dirty="0">
                <a:solidFill>
                  <a:schemeClr val="bg1"/>
                </a:solidFill>
              </a:rPr>
              <a:t>undetected</a:t>
            </a:r>
            <a:r>
              <a:rPr lang="en-US" sz="3400" dirty="0"/>
              <a:t> defects remain </a:t>
            </a:r>
            <a:r>
              <a:rPr lang="en-US" sz="34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New and modified test cases should be developed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4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3318</TotalTime>
  <Words>3134</Words>
  <Application>Microsoft Office PowerPoint</Application>
  <PresentationFormat>Widescreen</PresentationFormat>
  <Paragraphs>629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Wingdings 2</vt:lpstr>
      <vt:lpstr>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Software Used to Test Software</vt:lpstr>
      <vt:lpstr>Manual Testing</vt:lpstr>
      <vt:lpstr>Moving Away from Manual Testing</vt:lpstr>
      <vt:lpstr>Automated Testing</vt:lpstr>
      <vt:lpstr>Integration Tests</vt:lpstr>
      <vt:lpstr>Setup and First Test</vt:lpstr>
      <vt:lpstr>NUnit</vt:lpstr>
      <vt:lpstr>Nunit vs MSTest</vt:lpstr>
      <vt:lpstr>Problem: NUnit Test</vt:lpstr>
      <vt:lpstr>Solution: NUnit Test(2)</vt:lpstr>
      <vt:lpstr>Solution: NUnit Test(2)</vt:lpstr>
      <vt:lpstr>Solution: NUnit Test (3)</vt:lpstr>
      <vt:lpstr>What is AAA Testing Pattern</vt:lpstr>
      <vt:lpstr>3A Pattern</vt:lpstr>
      <vt:lpstr>Problem: Test Axe</vt:lpstr>
      <vt:lpstr>Solution: Test Axe</vt:lpstr>
      <vt:lpstr>Solution: Test Axe  (2)</vt:lpstr>
      <vt:lpstr>Problem: Test Dummy</vt:lpstr>
      <vt:lpstr>Solution: Test Dummy</vt:lpstr>
      <vt:lpstr>How to Write Good Tests</vt:lpstr>
      <vt:lpstr>Asserts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Isolating Behaviors</vt:lpstr>
      <vt:lpstr>Coupling and Testing</vt:lpstr>
      <vt:lpstr>Coupling and Testing (2)</vt:lpstr>
      <vt:lpstr>Dependency Injection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 Library</vt:lpstr>
      <vt:lpstr>Mocking Example</vt:lpstr>
      <vt:lpstr>Problem: Mocking</vt:lpstr>
      <vt:lpstr>Solution: Mocking</vt:lpstr>
      <vt:lpstr>Summary</vt:lpstr>
      <vt:lpstr>Questions?</vt:lpstr>
      <vt:lpstr>SoftUni Diamond Partners</vt:lpstr>
      <vt:lpstr>SoftUni Organizational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- Unit-Testing</dc:title>
  <dc:subject>Software Development</dc:subject>
  <dc:creator>Software University</dc:creator>
  <cp:keywords>C# OOP; C#; OOP;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Niki Stoyanov</cp:lastModifiedBy>
  <cp:revision>10</cp:revision>
  <dcterms:created xsi:type="dcterms:W3CDTF">2018-05-23T13:08:44Z</dcterms:created>
  <dcterms:modified xsi:type="dcterms:W3CDTF">2021-05-21T06:59:43Z</dcterms:modified>
  <cp:category>programming; education; software engineering; software development</cp:category>
</cp:coreProperties>
</file>